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601200" cy="12801600" type="A3"/>
  <p:notesSz cx="6858000" cy="9144000"/>
  <p:defaultTextStyle>
    <a:defPPr>
      <a:defRPr lang="es-ES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0" d="100"/>
          <a:sy n="40" d="100"/>
        </p:scale>
        <p:origin x="-2118" y="-72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20090" y="3976794"/>
            <a:ext cx="8161020" cy="274404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657FF-2C13-48F4-BAD5-D4F53CEF9E7F}" type="datetimeFigureOut">
              <a:rPr lang="es-ES" smtClean="0"/>
              <a:t>21/02/2022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F943-0A2D-4900-AD67-0F852947F2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56600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657FF-2C13-48F4-BAD5-D4F53CEF9E7F}" type="datetimeFigureOut">
              <a:rPr lang="es-ES" smtClean="0"/>
              <a:t>21/02/2022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F943-0A2D-4900-AD67-0F852947F2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7636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09248" y="957158"/>
            <a:ext cx="2268616" cy="2038773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3397" y="957158"/>
            <a:ext cx="6645831" cy="2038773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657FF-2C13-48F4-BAD5-D4F53CEF9E7F}" type="datetimeFigureOut">
              <a:rPr lang="es-ES" smtClean="0"/>
              <a:t>21/02/2022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F943-0A2D-4900-AD67-0F852947F2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67550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657FF-2C13-48F4-BAD5-D4F53CEF9E7F}" type="datetimeFigureOut">
              <a:rPr lang="es-ES" smtClean="0"/>
              <a:t>21/02/2022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F943-0A2D-4900-AD67-0F852947F2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2057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8429" y="8226214"/>
            <a:ext cx="8161020" cy="2542540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58429" y="5425865"/>
            <a:ext cx="816102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657FF-2C13-48F4-BAD5-D4F53CEF9E7F}" type="datetimeFigureOut">
              <a:rPr lang="es-ES" smtClean="0"/>
              <a:t>21/02/2022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F943-0A2D-4900-AD67-0F852947F2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9334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03397" y="5576993"/>
            <a:ext cx="4457224" cy="1576789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120640" y="5576993"/>
            <a:ext cx="4457224" cy="1576789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657FF-2C13-48F4-BAD5-D4F53CEF9E7F}" type="datetimeFigureOut">
              <a:rPr lang="es-ES" smtClean="0"/>
              <a:t>21/02/2022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F943-0A2D-4900-AD67-0F852947F2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6627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80060" y="2865544"/>
            <a:ext cx="4242197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80060" y="4059766"/>
            <a:ext cx="4242197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877277" y="2865544"/>
            <a:ext cx="4243864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877277" y="4059766"/>
            <a:ext cx="4243864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657FF-2C13-48F4-BAD5-D4F53CEF9E7F}" type="datetimeFigureOut">
              <a:rPr lang="es-ES" smtClean="0"/>
              <a:t>21/02/2022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F943-0A2D-4900-AD67-0F852947F2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85373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657FF-2C13-48F4-BAD5-D4F53CEF9E7F}" type="datetimeFigureOut">
              <a:rPr lang="es-ES" smtClean="0"/>
              <a:t>21/02/2022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F943-0A2D-4900-AD67-0F852947F2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6899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657FF-2C13-48F4-BAD5-D4F53CEF9E7F}" type="datetimeFigureOut">
              <a:rPr lang="es-ES" smtClean="0"/>
              <a:t>21/02/2022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F943-0A2D-4900-AD67-0F852947F2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4695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80060" y="509693"/>
            <a:ext cx="3158729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753802" y="509694"/>
            <a:ext cx="5367338" cy="10925811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80060" y="2678854"/>
            <a:ext cx="3158729" cy="8756651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657FF-2C13-48F4-BAD5-D4F53CEF9E7F}" type="datetimeFigureOut">
              <a:rPr lang="es-ES" smtClean="0"/>
              <a:t>21/02/2022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F943-0A2D-4900-AD67-0F852947F2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9064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81902" y="8961120"/>
            <a:ext cx="576072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881902" y="1143847"/>
            <a:ext cx="5760720" cy="768096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81902" y="10019031"/>
            <a:ext cx="5760720" cy="1502409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657FF-2C13-48F4-BAD5-D4F53CEF9E7F}" type="datetimeFigureOut">
              <a:rPr lang="es-ES" smtClean="0"/>
              <a:t>21/02/2022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F943-0A2D-4900-AD67-0F852947F2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71237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80060" y="2987041"/>
            <a:ext cx="8641080" cy="8448464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80060" y="11865187"/>
            <a:ext cx="22402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4657FF-2C13-48F4-BAD5-D4F53CEF9E7F}" type="datetimeFigureOut">
              <a:rPr lang="es-ES" smtClean="0"/>
              <a:t>21/02/2022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280410" y="11865187"/>
            <a:ext cx="30403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80860" y="11865187"/>
            <a:ext cx="22402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E0F943-0A2D-4900-AD67-0F852947F2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29490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5488003"/>
              </p:ext>
            </p:extLst>
          </p:nvPr>
        </p:nvGraphicFramePr>
        <p:xfrm>
          <a:off x="336104" y="280120"/>
          <a:ext cx="9001000" cy="123133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48072"/>
                <a:gridCol w="7752928"/>
              </a:tblGrid>
              <a:tr h="519046"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</a:pPr>
                      <a:r>
                        <a:rPr lang="ca-ES" sz="2800" kern="1100" cap="all" dirty="0">
                          <a:effectLst/>
                        </a:rPr>
                        <a:t> </a:t>
                      </a:r>
                      <a:endParaRPr lang="es-ES" sz="2800" kern="50" dirty="0">
                        <a:effectLst/>
                        <a:latin typeface="Palatino Linotype"/>
                        <a:ea typeface="SimSu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</a:pPr>
                      <a:r>
                        <a:rPr lang="ca-ES" sz="2800" kern="900" cap="small">
                          <a:effectLst/>
                        </a:rPr>
                        <a:t>Text 1</a:t>
                      </a:r>
                      <a:endParaRPr lang="es-ES" sz="2800" kern="50">
                        <a:effectLst/>
                        <a:latin typeface="Palatino Linotype"/>
                        <a:ea typeface="SimSu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1286220"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ca-ES" sz="2000" kern="1100" cap="all" dirty="0" smtClean="0">
                          <a:effectLst/>
                        </a:rPr>
                        <a:t>títol</a:t>
                      </a:r>
                      <a:r>
                        <a:rPr lang="ca-ES" sz="2000" kern="50" dirty="0" smtClean="0">
                          <a:effectLst/>
                        </a:rPr>
                        <a:t>+ SUBTITOL</a:t>
                      </a:r>
                      <a:r>
                        <a:rPr lang="ca-ES" sz="2000" kern="50" dirty="0">
                          <a:effectLst/>
                        </a:rPr>
                        <a:t> </a:t>
                      </a:r>
                      <a:endParaRPr lang="es-ES" sz="2000" kern="50" dirty="0">
                        <a:effectLst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</a:pPr>
                      <a:r>
                        <a:rPr lang="ca-ES" sz="2800" kern="50">
                          <a:effectLst/>
                        </a:rPr>
                        <a:t> </a:t>
                      </a:r>
                      <a:endParaRPr lang="es-ES" sz="2800" kern="50">
                        <a:effectLst/>
                        <a:latin typeface="Palatino Linotype"/>
                        <a:ea typeface="SimSun"/>
                        <a:cs typeface="Mangal"/>
                      </a:endParaRPr>
                    </a:p>
                  </a:txBody>
                  <a:tcPr marL="68580" marR="68580" marT="0" marB="0" anchor="ctr"/>
                </a:tc>
              </a:tr>
              <a:tr h="1636625"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ca-ES" sz="2000" kern="1100" cap="all" dirty="0">
                          <a:effectLst/>
                        </a:rPr>
                        <a:t>context i dades</a:t>
                      </a:r>
                      <a:endParaRPr lang="es-ES" sz="2000" kern="50" dirty="0">
                        <a:effectLst/>
                        <a:latin typeface="Palatino Linotype"/>
                        <a:ea typeface="SimSun"/>
                        <a:cs typeface="Mangal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</a:pPr>
                      <a:r>
                        <a:rPr lang="ca-ES" sz="2800" kern="50">
                          <a:effectLst/>
                        </a:rPr>
                        <a:t> </a:t>
                      </a:r>
                      <a:endParaRPr lang="es-ES" sz="2800" kern="50">
                        <a:effectLst/>
                        <a:latin typeface="Palatino Linotype"/>
                        <a:ea typeface="SimSun"/>
                        <a:cs typeface="Mangal"/>
                      </a:endParaRPr>
                    </a:p>
                  </a:txBody>
                  <a:tcPr marL="68580" marR="68580" marT="0" marB="0" anchor="ctr"/>
                </a:tc>
              </a:tr>
              <a:tr h="2246741"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ca-ES" sz="2000" kern="1100" cap="all" dirty="0">
                          <a:effectLst/>
                        </a:rPr>
                        <a:t>Models científics implicats</a:t>
                      </a:r>
                      <a:endParaRPr lang="es-ES" sz="2000" kern="50" dirty="0">
                        <a:effectLst/>
                        <a:latin typeface="Palatino Linotype"/>
                        <a:ea typeface="SimSun"/>
                        <a:cs typeface="Mangal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</a:pPr>
                      <a:r>
                        <a:rPr lang="ca-ES" sz="2800" kern="50" dirty="0">
                          <a:effectLst/>
                        </a:rPr>
                        <a:t> </a:t>
                      </a:r>
                      <a:endParaRPr lang="es-ES" sz="2800" kern="50" dirty="0">
                        <a:effectLst/>
                        <a:latin typeface="Palatino Linotype"/>
                        <a:ea typeface="SimSun"/>
                        <a:cs typeface="Mangal"/>
                      </a:endParaRPr>
                    </a:p>
                  </a:txBody>
                  <a:tcPr marL="68580" marR="68580" marT="0" marB="0" anchor="ctr"/>
                </a:tc>
              </a:tr>
              <a:tr h="2088232"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ca-ES" sz="2000" kern="1100" cap="all" dirty="0">
                          <a:effectLst/>
                        </a:rPr>
                        <a:t>Arguments</a:t>
                      </a:r>
                      <a:endParaRPr lang="es-ES" sz="2000" kern="50" dirty="0">
                        <a:effectLst/>
                        <a:latin typeface="Palatino Linotype"/>
                        <a:ea typeface="SimSun"/>
                        <a:cs typeface="Mangal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</a:pPr>
                      <a:r>
                        <a:rPr lang="ca-ES" sz="2800" kern="50" dirty="0">
                          <a:effectLst/>
                        </a:rPr>
                        <a:t> </a:t>
                      </a:r>
                      <a:endParaRPr lang="es-ES" sz="2800" kern="50" dirty="0">
                        <a:effectLst/>
                      </a:endParaRPr>
                    </a:p>
                    <a:p>
                      <a:pPr marL="90170">
                        <a:spcAft>
                          <a:spcPts val="0"/>
                        </a:spcAft>
                      </a:pPr>
                      <a:r>
                        <a:rPr lang="ca-ES" sz="2800" kern="50" dirty="0">
                          <a:effectLst/>
                        </a:rPr>
                        <a:t>  </a:t>
                      </a:r>
                      <a:endParaRPr lang="es-ES" sz="2800" kern="50" dirty="0">
                        <a:effectLst/>
                      </a:endParaRPr>
                    </a:p>
                    <a:p>
                      <a:pPr marL="90170">
                        <a:spcAft>
                          <a:spcPts val="0"/>
                        </a:spcAft>
                      </a:pPr>
                      <a:r>
                        <a:rPr lang="ca-ES" sz="2800" kern="50" dirty="0">
                          <a:effectLst/>
                        </a:rPr>
                        <a:t> </a:t>
                      </a:r>
                      <a:endParaRPr lang="es-ES" sz="2800" kern="50" dirty="0">
                        <a:effectLst/>
                      </a:endParaRPr>
                    </a:p>
                    <a:p>
                      <a:pPr marL="90170">
                        <a:spcAft>
                          <a:spcPts val="0"/>
                        </a:spcAft>
                      </a:pPr>
                      <a:r>
                        <a:rPr lang="ca-ES" sz="2800" kern="50" dirty="0">
                          <a:effectLst/>
                        </a:rPr>
                        <a:t> </a:t>
                      </a:r>
                      <a:endParaRPr lang="es-ES" sz="2800" kern="50" dirty="0">
                        <a:effectLst/>
                      </a:endParaRPr>
                    </a:p>
                    <a:p>
                      <a:pPr marL="90170">
                        <a:spcAft>
                          <a:spcPts val="0"/>
                        </a:spcAft>
                      </a:pPr>
                      <a:r>
                        <a:rPr lang="ca-ES" sz="2800" kern="50" dirty="0">
                          <a:effectLst/>
                        </a:rPr>
                        <a:t> </a:t>
                      </a:r>
                      <a:endParaRPr lang="es-ES" sz="2800" kern="50" dirty="0">
                        <a:effectLst/>
                        <a:latin typeface="Palatino Linotype"/>
                        <a:ea typeface="SimSun"/>
                        <a:cs typeface="Mangal"/>
                      </a:endParaRPr>
                    </a:p>
                  </a:txBody>
                  <a:tcPr marL="68580" marR="68580" marT="0" marB="0" anchor="ctr"/>
                </a:tc>
              </a:tr>
              <a:tr h="2186880"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ca-ES" sz="2000" kern="1100" cap="all" dirty="0">
                          <a:effectLst/>
                        </a:rPr>
                        <a:t>Contra-arguments</a:t>
                      </a:r>
                      <a:endParaRPr lang="es-ES" sz="2000" kern="50" dirty="0">
                        <a:effectLst/>
                        <a:latin typeface="Palatino Linotype"/>
                        <a:ea typeface="SimSun"/>
                        <a:cs typeface="Mangal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</a:pPr>
                      <a:endParaRPr lang="es-ES" sz="2800" kern="50" dirty="0">
                        <a:effectLst/>
                        <a:latin typeface="Palatino Linotype"/>
                        <a:ea typeface="SimSun"/>
                        <a:cs typeface="Mangal"/>
                      </a:endParaRPr>
                    </a:p>
                  </a:txBody>
                  <a:tcPr marL="68580" marR="68580" marT="0" marB="0" anchor="ctr"/>
                </a:tc>
              </a:tr>
              <a:tr h="2304256"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ca-ES" sz="2000" kern="1100" cap="all" dirty="0">
                          <a:effectLst/>
                        </a:rPr>
                        <a:t>Conclusió</a:t>
                      </a:r>
                      <a:endParaRPr lang="es-ES" sz="2000" kern="50" dirty="0">
                        <a:effectLst/>
                        <a:latin typeface="Palatino Linotype"/>
                        <a:ea typeface="SimSun"/>
                        <a:cs typeface="Mangal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</a:pPr>
                      <a:r>
                        <a:rPr lang="ca-ES" sz="2800" kern="50" dirty="0">
                          <a:effectLst/>
                        </a:rPr>
                        <a:t> </a:t>
                      </a:r>
                      <a:endParaRPr lang="es-ES" sz="2800" kern="50" dirty="0">
                        <a:effectLst/>
                      </a:endParaRPr>
                    </a:p>
                    <a:p>
                      <a:pPr marL="90170">
                        <a:spcAft>
                          <a:spcPts val="0"/>
                        </a:spcAft>
                      </a:pPr>
                      <a:r>
                        <a:rPr lang="ca-ES" sz="2800" kern="50" dirty="0">
                          <a:effectLst/>
                        </a:rPr>
                        <a:t>  </a:t>
                      </a:r>
                      <a:endParaRPr lang="es-ES" sz="2800" kern="50" dirty="0">
                        <a:effectLst/>
                        <a:latin typeface="Palatino Linotype"/>
                        <a:ea typeface="SimSun"/>
                        <a:cs typeface="Mangal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876425" y="5634038"/>
            <a:ext cx="960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4493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14</Words>
  <Application>Microsoft Office PowerPoint</Application>
  <PresentationFormat>Papel A3 (297 x 420 mm)</PresentationFormat>
  <Paragraphs>18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jORDI dOMÈNECH</dc:creator>
  <cp:lastModifiedBy>jORDI dOMÈNECH</cp:lastModifiedBy>
  <cp:revision>2</cp:revision>
  <dcterms:created xsi:type="dcterms:W3CDTF">2022-02-21T09:38:02Z</dcterms:created>
  <dcterms:modified xsi:type="dcterms:W3CDTF">2022-02-21T09:44:14Z</dcterms:modified>
</cp:coreProperties>
</file>